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5" r:id="rId4"/>
    <p:sldId id="273" r:id="rId5"/>
    <p:sldId id="293" r:id="rId6"/>
    <p:sldId id="299" r:id="rId7"/>
    <p:sldId id="267" r:id="rId8"/>
    <p:sldId id="300" r:id="rId9"/>
    <p:sldId id="291" r:id="rId10"/>
    <p:sldId id="276" r:id="rId11"/>
    <p:sldId id="281" r:id="rId12"/>
    <p:sldId id="269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9900"/>
    <a:srgbClr val="FFFFCC"/>
    <a:srgbClr val="FFCC00"/>
    <a:srgbClr val="4F81BD"/>
    <a:srgbClr val="FFFF99"/>
    <a:srgbClr val="FF3300"/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86430" autoAdjust="0"/>
  </p:normalViewPr>
  <p:slideViewPr>
    <p:cSldViewPr>
      <p:cViewPr varScale="1">
        <p:scale>
          <a:sx n="86" d="100"/>
          <a:sy n="86" d="100"/>
        </p:scale>
        <p:origin x="90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49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65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58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14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6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22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01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42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69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43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39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7CD0-CC01-4D09-A133-4D3767C338D4}" type="datetimeFigureOut">
              <a:rPr lang="ko-KR" altLang="en-US" smtClean="0"/>
              <a:t>2021-11-02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A88C-9A1B-4E17-B6F9-8A2FB5909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0"/>
            <a:ext cx="9143999" cy="58772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8964" y="908720"/>
            <a:ext cx="8429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err="1" smtClean="0">
                <a:solidFill>
                  <a:schemeClr val="accent4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Hankuk</a:t>
            </a:r>
            <a:r>
              <a:rPr lang="en-US" altLang="ko-KR" sz="3200" dirty="0" smtClean="0">
                <a:solidFill>
                  <a:schemeClr val="accent4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 University of Foreign Studies</a:t>
            </a:r>
            <a:endParaRPr lang="ru-RU" altLang="ko-KR" sz="3200" dirty="0" smtClean="0">
              <a:solidFill>
                <a:schemeClr val="accent4">
                  <a:lumMod val="50000"/>
                </a:schemeClr>
              </a:solidFill>
              <a:latin typeface="Candara Light" panose="020E0502030303020204" pitchFamily="34" charset="0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accent4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GSIAS</a:t>
            </a:r>
            <a:endParaRPr lang="en-US" altLang="ko-KR" sz="3200" dirty="0" smtClean="0">
              <a:solidFill>
                <a:schemeClr val="accent4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accent5">
                    <a:lumMod val="50000"/>
                  </a:schemeClr>
                </a:solidFill>
                <a:latin typeface="Candara Light" panose="020E0502030303020204" pitchFamily="34" charset="0"/>
                <a:ea typeface="HY견고딕" pitchFamily="18" charset="-127"/>
              </a:rPr>
              <a:t>Russian &amp; CIS Studies</a:t>
            </a:r>
            <a:endParaRPr lang="en-US" altLang="ko-KR" sz="3200" dirty="0" smtClean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solidFill>
                  <a:srgbClr val="C00000"/>
                </a:solidFill>
                <a:latin typeface="Candara Light" panose="020E0502030303020204" pitchFamily="34" charset="0"/>
                <a:ea typeface="HY견고딕" pitchFamily="18" charset="-127"/>
              </a:rPr>
              <a:t>Admission f</a:t>
            </a:r>
            <a:r>
              <a:rPr lang="en-US" altLang="ko-KR" sz="4000" dirty="0" smtClean="0">
                <a:solidFill>
                  <a:srgbClr val="C00000"/>
                </a:solidFill>
                <a:latin typeface="Candara Light" panose="020E0502030303020204" pitchFamily="34" charset="0"/>
                <a:ea typeface="HY견고딕" pitchFamily="18" charset="-127"/>
              </a:rPr>
              <a:t>or the First Semester 2022</a:t>
            </a:r>
            <a:endParaRPr lang="ko-KR" altLang="en-US" sz="4000" dirty="0">
              <a:solidFill>
                <a:srgbClr val="C00000"/>
              </a:solidFill>
              <a:latin typeface="Candara Light" panose="020E0502030303020204" pitchFamily="34" charset="0"/>
              <a:ea typeface="HY견고딕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6" y="188640"/>
            <a:ext cx="10877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 rot="5400000">
            <a:off x="4067942" y="1809327"/>
            <a:ext cx="1008111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56000"/>
                </a:srgbClr>
              </a:gs>
              <a:gs pos="43000">
                <a:schemeClr val="accent1">
                  <a:alpha val="90000"/>
                  <a:lumMod val="89000"/>
                </a:schemeClr>
              </a:gs>
              <a:gs pos="76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555776" y="5031666"/>
            <a:ext cx="6565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ru-RU" altLang="ko-K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>
                    <a:lumMod val="50000"/>
                  </a:schemeClr>
                </a:solidFill>
              </a:rPr>
              <a:t>국제지역대학원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(HUFS GSIAS) - http://gsias.hufs.ac.kr</a:t>
            </a:r>
          </a:p>
          <a:p>
            <a:pPr algn="r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accent1">
                    <a:lumMod val="50000"/>
                  </a:schemeClr>
                </a:solidFill>
              </a:rPr>
              <a:t>HUFS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GSIAS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러시아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·CIS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학과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- http://</a:t>
            </a:r>
            <a:r>
              <a:rPr lang="en-US" altLang="ko-KR" sz="1200" b="1" dirty="0" smtClean="0">
                <a:solidFill>
                  <a:schemeClr val="accent1">
                    <a:lumMod val="50000"/>
                  </a:schemeClr>
                </a:solidFill>
              </a:rPr>
              <a:t>ruscis.hufs.ac.kr</a:t>
            </a:r>
            <a:endParaRPr lang="en-US" altLang="ko-K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393703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C00000"/>
                </a:solidFill>
              </a:rPr>
              <a:t>2</a:t>
            </a:r>
            <a:r>
              <a:rPr lang="en-US" altLang="ko-KR" b="1" baseline="30000" dirty="0" smtClean="0">
                <a:solidFill>
                  <a:srgbClr val="C00000"/>
                </a:solidFill>
              </a:rPr>
              <a:t>nd</a:t>
            </a:r>
            <a:r>
              <a:rPr lang="en-US" altLang="ko-KR" b="1" dirty="0" smtClean="0">
                <a:solidFill>
                  <a:srgbClr val="C00000"/>
                </a:solidFill>
              </a:rPr>
              <a:t> Round</a:t>
            </a:r>
            <a:r>
              <a:rPr lang="en-US" altLang="ko-KR" b="1" dirty="0" smtClean="0">
                <a:solidFill>
                  <a:srgbClr val="C00000"/>
                </a:solidFill>
              </a:rPr>
              <a:t>: 2021.11.16(Tue)~11.25(</a:t>
            </a:r>
            <a:r>
              <a:rPr lang="en-US" altLang="ko-KR" b="1" dirty="0" smtClean="0">
                <a:solidFill>
                  <a:srgbClr val="C00000"/>
                </a:solidFill>
              </a:rPr>
              <a:t>Thu</a:t>
            </a:r>
            <a:r>
              <a:rPr lang="en-US" altLang="ko-KR" b="1" dirty="0" smtClean="0">
                <a:solidFill>
                  <a:srgbClr val="C00000"/>
                </a:solidFill>
              </a:rPr>
              <a:t>)</a:t>
            </a:r>
            <a:endParaRPr lang="en-US" altLang="ko-KR" b="1" strike="sngStrik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35502" y="685395"/>
            <a:ext cx="9144006" cy="594928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54" name="Rectangle 21"/>
          <p:cNvSpPr/>
          <p:nvPr/>
        </p:nvSpPr>
        <p:spPr>
          <a:xfrm>
            <a:off x="127776" y="609089"/>
            <a:ext cx="8469231" cy="1655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1. Мотивационная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для новых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студентов</a:t>
            </a:r>
            <a:endParaRPr lang="ru-RU" altLang="ko-KR" sz="1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Кредитная стипендия для нынешних студентов (стипендия по успеваемосьти)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за участие в работе кафедры 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4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 за участие в работе факультета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 rot="5400000">
            <a:off x="4158639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79515" y="81087"/>
            <a:ext cx="676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6. </a:t>
            </a:r>
            <a:r>
              <a:rPr lang="ru-RU" altLang="ko-K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Виды стипендии</a:t>
            </a:r>
            <a:endParaRPr lang="ko-KR" altLang="en-US" sz="2800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63" name="Title 5"/>
          <p:cNvSpPr txBox="1">
            <a:spLocks/>
          </p:cNvSpPr>
          <p:nvPr/>
        </p:nvSpPr>
        <p:spPr>
          <a:xfrm>
            <a:off x="6948264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" name="Rectangle 21"/>
          <p:cNvSpPr/>
          <p:nvPr/>
        </p:nvSpPr>
        <p:spPr>
          <a:xfrm>
            <a:off x="127776" y="2278267"/>
            <a:ext cx="9016222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5.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 за работу в иследовательскиз институтах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6.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типендия от Нии Российских исследовании (HK+бизнес-исследований)</a:t>
            </a:r>
            <a:endParaRPr lang="en-US" altLang="ko-KR" sz="1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7.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от Нии Институтов региональных исследовании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8.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ассистента в участии и работе академичиских проектах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9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за работу в студенческой ассоциации (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Совет аспирантов)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10.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Предостоавление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возможности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обучения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иностранном университете в течение одного семестра среди четырех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семестров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аспирантуры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11.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Стипендия института внешнеэкономической политики(KIEP) Международная областная программа профессиональной подготовки(GPAS)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12. 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Поддержка зарубежных стажировок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KIEP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и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GPAS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물결 1">
            <a:extLst>
              <a:ext uri="{FF2B5EF4-FFF2-40B4-BE49-F238E27FC236}">
                <a16:creationId xmlns:a16="http://schemas.microsoft.com/office/drawing/2014/main" id="{57570385-20A0-47F2-A37E-BAA4E4235B67}"/>
              </a:ext>
            </a:extLst>
          </p:cNvPr>
          <p:cNvSpPr/>
          <p:nvPr/>
        </p:nvSpPr>
        <p:spPr>
          <a:xfrm>
            <a:off x="7577984" y="44624"/>
            <a:ext cx="156601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2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cxnSp>
        <p:nvCxnSpPr>
          <p:cNvPr id="49" name="직선 연결선 48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물결 60"/>
          <p:cNvSpPr/>
          <p:nvPr/>
        </p:nvSpPr>
        <p:spPr>
          <a:xfrm>
            <a:off x="7656682" y="44624"/>
            <a:ext cx="1487316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79511" y="116632"/>
            <a:ext cx="712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7. </a:t>
            </a:r>
            <a:r>
              <a:rPr lang="ru-RU" altLang="ko-K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Сроки подачи и рассмотрения </a:t>
            </a:r>
            <a:endParaRPr lang="ko-KR" altLang="en-US" sz="2800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grpSp>
        <p:nvGrpSpPr>
          <p:cNvPr id="41" name="Group 33"/>
          <p:cNvGrpSpPr/>
          <p:nvPr/>
        </p:nvGrpSpPr>
        <p:grpSpPr>
          <a:xfrm>
            <a:off x="251520" y="3350443"/>
            <a:ext cx="2833161" cy="2022773"/>
            <a:chOff x="615248" y="2516477"/>
            <a:chExt cx="2187831" cy="2022773"/>
          </a:xfrm>
        </p:grpSpPr>
        <p:sp>
          <p:nvSpPr>
            <p:cNvPr id="42" name="TextBox 41"/>
            <p:cNvSpPr txBox="1"/>
            <p:nvPr/>
          </p:nvSpPr>
          <p:spPr>
            <a:xfrm>
              <a:off x="615248" y="3523587"/>
              <a:ext cx="21878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맑은 고딕"/>
                  <a:ea typeface="맑은 고딕"/>
                </a:rPr>
                <a:t>◆</a:t>
              </a:r>
              <a:r>
                <a:rPr lang="ru-RU" altLang="ko-KR" sz="1600" b="1" dirty="0" smtClean="0">
                  <a:solidFill>
                    <a:schemeClr val="accent1">
                      <a:lumMod val="50000"/>
                    </a:schemeClr>
                  </a:solidFill>
                  <a:latin typeface="맑은 고딕"/>
                  <a:ea typeface="맑은 고딕"/>
                </a:rPr>
                <a:t>Прием заявок      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-й набор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: 2021.4.20(</a:t>
              </a:r>
              <a:r>
                <a:rPr lang="ru-RU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вт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)~</a:t>
              </a:r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.29(</a:t>
              </a:r>
              <a:r>
                <a:rPr lang="ru-RU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чт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ko-KR" sz="12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r>
                <a:rPr lang="ru-RU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-й набор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: 2021.5.25(</a:t>
              </a:r>
              <a:r>
                <a:rPr lang="ru-RU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вт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)~6.3(</a:t>
              </a:r>
              <a:r>
                <a:rPr lang="ru-RU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чт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ko-KR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3" name="Group 52"/>
            <p:cNvGrpSpPr/>
            <p:nvPr/>
          </p:nvGrpSpPr>
          <p:grpSpPr>
            <a:xfrm flipV="1">
              <a:off x="1004491" y="2516477"/>
              <a:ext cx="1455176" cy="938400"/>
              <a:chOff x="2400673" y="1659331"/>
              <a:chExt cx="1787176" cy="1152487"/>
            </a:xfrm>
          </p:grpSpPr>
          <p:cxnSp>
            <p:nvCxnSpPr>
              <p:cNvPr id="44" name="Straight Connector 36"/>
              <p:cNvCxnSpPr/>
              <p:nvPr/>
            </p:nvCxnSpPr>
            <p:spPr>
              <a:xfrm flipV="1">
                <a:off x="3302464" y="1667746"/>
                <a:ext cx="1587" cy="114407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37"/>
              <p:cNvCxnSpPr/>
              <p:nvPr/>
            </p:nvCxnSpPr>
            <p:spPr>
              <a:xfrm flipH="1" flipV="1">
                <a:off x="2400673" y="1659331"/>
                <a:ext cx="1787176" cy="8415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3"/>
          <p:cNvGrpSpPr/>
          <p:nvPr/>
        </p:nvGrpSpPr>
        <p:grpSpPr>
          <a:xfrm>
            <a:off x="3181699" y="3350445"/>
            <a:ext cx="1550022" cy="1974594"/>
            <a:chOff x="3165824" y="3077372"/>
            <a:chExt cx="1550022" cy="1974594"/>
          </a:xfrm>
        </p:grpSpPr>
        <p:sp>
          <p:nvSpPr>
            <p:cNvPr id="47" name="TextBox 46"/>
            <p:cNvSpPr txBox="1"/>
            <p:nvPr/>
          </p:nvSpPr>
          <p:spPr>
            <a:xfrm>
              <a:off x="3165824" y="4036303"/>
              <a:ext cx="15500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◆ </a:t>
              </a:r>
              <a:r>
                <a:rPr lang="ru-RU" altLang="ko-K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Интервью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2021.5.15(</a:t>
              </a: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сб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ko-KR" sz="12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2021.6.19(</a:t>
              </a: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сб</a:t>
              </a:r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8" name="Group 79"/>
            <p:cNvGrpSpPr/>
            <p:nvPr/>
          </p:nvGrpSpPr>
          <p:grpSpPr>
            <a:xfrm flipV="1">
              <a:off x="3230552" y="3077372"/>
              <a:ext cx="1254178" cy="931547"/>
              <a:chOff x="2900268" y="978891"/>
              <a:chExt cx="1540319" cy="1144072"/>
            </a:xfrm>
          </p:grpSpPr>
          <p:cxnSp>
            <p:nvCxnSpPr>
              <p:cNvPr id="50" name="Straight Connector 46"/>
              <p:cNvCxnSpPr/>
              <p:nvPr/>
            </p:nvCxnSpPr>
            <p:spPr>
              <a:xfrm flipV="1">
                <a:off x="3658128" y="978891"/>
                <a:ext cx="0" cy="114407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7"/>
              <p:cNvCxnSpPr/>
              <p:nvPr/>
            </p:nvCxnSpPr>
            <p:spPr>
              <a:xfrm flipH="1" flipV="1">
                <a:off x="2900268" y="991830"/>
                <a:ext cx="1540319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3"/>
          <p:cNvGrpSpPr/>
          <p:nvPr/>
        </p:nvGrpSpPr>
        <p:grpSpPr>
          <a:xfrm>
            <a:off x="4585370" y="3421450"/>
            <a:ext cx="1741820" cy="1634434"/>
            <a:chOff x="4546129" y="2587484"/>
            <a:chExt cx="1741820" cy="1634434"/>
          </a:xfrm>
        </p:grpSpPr>
        <p:sp>
          <p:nvSpPr>
            <p:cNvPr id="53" name="TextBox 52"/>
            <p:cNvSpPr txBox="1"/>
            <p:nvPr/>
          </p:nvSpPr>
          <p:spPr>
            <a:xfrm>
              <a:off x="4546129" y="3483254"/>
              <a:ext cx="17418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◆ </a:t>
              </a:r>
              <a:r>
                <a:rPr lang="ru-RU" altLang="ko-K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Результаты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endParaRPr lang="en-US" sz="1200" b="1" strike="sngStrik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55" name="Group 89"/>
            <p:cNvGrpSpPr/>
            <p:nvPr/>
          </p:nvGrpSpPr>
          <p:grpSpPr>
            <a:xfrm flipV="1">
              <a:off x="4912743" y="2587484"/>
              <a:ext cx="1044317" cy="864096"/>
              <a:chOff x="2767003" y="1663381"/>
              <a:chExt cx="1282579" cy="1061232"/>
            </a:xfrm>
          </p:grpSpPr>
          <p:cxnSp>
            <p:nvCxnSpPr>
              <p:cNvPr id="56" name="Straight Connector 56"/>
              <p:cNvCxnSpPr/>
              <p:nvPr/>
            </p:nvCxnSpPr>
            <p:spPr>
              <a:xfrm flipV="1">
                <a:off x="3428208" y="1667746"/>
                <a:ext cx="0" cy="1056867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7"/>
              <p:cNvCxnSpPr/>
              <p:nvPr/>
            </p:nvCxnSpPr>
            <p:spPr>
              <a:xfrm flipH="1" flipV="1">
                <a:off x="2767003" y="1663381"/>
                <a:ext cx="1282579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63"/>
          <p:cNvGrpSpPr/>
          <p:nvPr/>
        </p:nvGrpSpPr>
        <p:grpSpPr>
          <a:xfrm>
            <a:off x="6038936" y="3508140"/>
            <a:ext cx="2362200" cy="1508377"/>
            <a:chOff x="6626938" y="3148375"/>
            <a:chExt cx="1550022" cy="1508377"/>
          </a:xfrm>
        </p:grpSpPr>
        <p:sp>
          <p:nvSpPr>
            <p:cNvPr id="59" name="TextBox 58"/>
            <p:cNvSpPr txBox="1"/>
            <p:nvPr/>
          </p:nvSpPr>
          <p:spPr>
            <a:xfrm>
              <a:off x="6626938" y="3641089"/>
              <a:ext cx="15500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ru-RU" altLang="ko-KR" sz="12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◆</a:t>
              </a:r>
              <a:r>
                <a:rPr lang="ru-RU" altLang="ko-K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Оплата 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endParaRPr lang="en-US" sz="1200" b="1" strike="sngStrik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64" name="Group 99"/>
            <p:cNvGrpSpPr/>
            <p:nvPr/>
          </p:nvGrpSpPr>
          <p:grpSpPr>
            <a:xfrm flipV="1">
              <a:off x="6818406" y="3148375"/>
              <a:ext cx="998101" cy="813190"/>
              <a:chOff x="2838003" y="1037046"/>
              <a:chExt cx="1225818" cy="998711"/>
            </a:xfrm>
          </p:grpSpPr>
          <p:cxnSp>
            <p:nvCxnSpPr>
              <p:cNvPr id="65" name="Straight Connector 66"/>
              <p:cNvCxnSpPr/>
              <p:nvPr/>
            </p:nvCxnSpPr>
            <p:spPr>
              <a:xfrm flipV="1">
                <a:off x="3450912" y="1037046"/>
                <a:ext cx="0" cy="998711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7"/>
              <p:cNvCxnSpPr/>
              <p:nvPr/>
            </p:nvCxnSpPr>
            <p:spPr>
              <a:xfrm flipH="1" flipV="1">
                <a:off x="2838003" y="1037046"/>
                <a:ext cx="1225818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직사각형 90"/>
          <p:cNvSpPr/>
          <p:nvPr/>
        </p:nvSpPr>
        <p:spPr>
          <a:xfrm>
            <a:off x="3130423" y="5815280"/>
            <a:ext cx="59060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altLang="ko-KR" sz="1100" b="1" dirty="0" smtClean="0">
                <a:latin typeface="+mn-ea"/>
              </a:rPr>
              <a:t>Для более подробной информации пройдите по указанным ссылкам</a:t>
            </a:r>
            <a:r>
              <a:rPr lang="en-US" altLang="ko-KR" sz="1100" b="1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  <a:p>
            <a:pPr algn="r">
              <a:lnSpc>
                <a:spcPct val="150000"/>
              </a:lnSpc>
            </a:pPr>
            <a:r>
              <a:rPr lang="ru-RU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Университет Иностранных языков Хангук, факультет Регионоведения</a:t>
            </a:r>
          </a:p>
          <a:p>
            <a:pPr algn="r"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</a:rPr>
              <a:t>국제지역대학원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(HUFS GSIAS) - </a:t>
            </a:r>
            <a:r>
              <a:rPr lang="en-US" altLang="ko-KR" sz="1100" b="1" u="sng" dirty="0">
                <a:solidFill>
                  <a:schemeClr val="accent1">
                    <a:lumMod val="50000"/>
                  </a:schemeClr>
                </a:solidFill>
              </a:rPr>
              <a:t>http://gsias.hufs.ac.kr</a:t>
            </a:r>
          </a:p>
          <a:p>
            <a:pPr algn="r">
              <a:lnSpc>
                <a:spcPct val="150000"/>
              </a:lnSpc>
            </a:pPr>
            <a:r>
              <a:rPr lang="ru-RU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Кафедра </a:t>
            </a:r>
            <a:r>
              <a:rPr lang="en-US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России и стран СНГ</a:t>
            </a:r>
            <a:r>
              <a:rPr lang="en-US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ru-RU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100" b="1" dirty="0" smtClean="0">
                <a:solidFill>
                  <a:schemeClr val="accent1">
                    <a:lumMod val="50000"/>
                  </a:schemeClr>
                </a:solidFill>
              </a:rPr>
              <a:t>HUFS 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GSIAS 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</a:rPr>
              <a:t>러시아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·CIS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</a:rPr>
              <a:t>학과 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altLang="ko-KR" sz="1100" b="1" u="sng" dirty="0">
                <a:solidFill>
                  <a:schemeClr val="accent1">
                    <a:lumMod val="50000"/>
                  </a:schemeClr>
                </a:solidFill>
              </a:rPr>
              <a:t>http://ruscis.hufs.ac.kr</a:t>
            </a:r>
          </a:p>
        </p:txBody>
      </p:sp>
      <p:sp>
        <p:nvSpPr>
          <p:cNvPr id="92" name="Title 5"/>
          <p:cNvSpPr txBox="1">
            <a:spLocks/>
          </p:cNvSpPr>
          <p:nvPr/>
        </p:nvSpPr>
        <p:spPr>
          <a:xfrm>
            <a:off x="346957" y="995507"/>
            <a:ext cx="5980233" cy="185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ko-KR" sz="2400" b="1" dirty="0"/>
              <a:t>Мы </a:t>
            </a:r>
            <a:r>
              <a:rPr lang="ru-RU" altLang="ko-KR" sz="2400" b="1" dirty="0" smtClean="0"/>
              <a:t>поддержим желающих, стремящихся </a:t>
            </a:r>
            <a:r>
              <a:rPr lang="ru-RU" altLang="ko-KR" sz="2400" b="1" dirty="0"/>
              <a:t>стать </a:t>
            </a:r>
            <a:r>
              <a:rPr lang="ru-RU" altLang="ko-KR" sz="2400" b="1" dirty="0" smtClean="0"/>
              <a:t>профессионалами Евразийской эры в </a:t>
            </a:r>
            <a:r>
              <a:rPr lang="ru-RU" altLang="ko-KR" sz="2400" b="1" dirty="0"/>
              <a:t>21 веке</a:t>
            </a:r>
            <a:r>
              <a:rPr lang="en-US" altLang="ko-KR" sz="2400" b="1" dirty="0" smtClean="0"/>
              <a:t>.</a:t>
            </a:r>
            <a:endParaRPr lang="en-US" altLang="ko-KR" sz="2400" b="1" dirty="0"/>
          </a:p>
        </p:txBody>
      </p:sp>
      <p:grpSp>
        <p:nvGrpSpPr>
          <p:cNvPr id="93" name="Group 3"/>
          <p:cNvGrpSpPr/>
          <p:nvPr/>
        </p:nvGrpSpPr>
        <p:grpSpPr>
          <a:xfrm>
            <a:off x="405504" y="2918838"/>
            <a:ext cx="1783828" cy="659718"/>
            <a:chOff x="323850" y="2667000"/>
            <a:chExt cx="1200150" cy="342900"/>
          </a:xfrm>
        </p:grpSpPr>
        <p:sp>
          <p:nvSpPr>
            <p:cNvPr id="94" name="Rounded Rectangle 4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6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7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"/>
          <p:cNvGrpSpPr/>
          <p:nvPr/>
        </p:nvGrpSpPr>
        <p:grpSpPr>
          <a:xfrm>
            <a:off x="1462599" y="2918838"/>
            <a:ext cx="1783828" cy="659718"/>
            <a:chOff x="323850" y="2667000"/>
            <a:chExt cx="1200150" cy="342900"/>
          </a:xfrm>
        </p:grpSpPr>
        <p:sp>
          <p:nvSpPr>
            <p:cNvPr id="98" name="Rounded Rectangle 10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1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2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25"/>
          <p:cNvGrpSpPr/>
          <p:nvPr/>
        </p:nvGrpSpPr>
        <p:grpSpPr>
          <a:xfrm>
            <a:off x="2500140" y="2908644"/>
            <a:ext cx="1783828" cy="669912"/>
            <a:chOff x="323850" y="2667000"/>
            <a:chExt cx="1200150" cy="342900"/>
          </a:xfrm>
        </p:grpSpPr>
        <p:sp>
          <p:nvSpPr>
            <p:cNvPr id="114" name="Rounded Rectangle 26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27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28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21"/>
          <p:cNvGrpSpPr/>
          <p:nvPr/>
        </p:nvGrpSpPr>
        <p:grpSpPr>
          <a:xfrm>
            <a:off x="3576161" y="2928262"/>
            <a:ext cx="2193068" cy="659718"/>
            <a:chOff x="323850" y="2667000"/>
            <a:chExt cx="1200150" cy="342900"/>
          </a:xfrm>
        </p:grpSpPr>
        <p:sp>
          <p:nvSpPr>
            <p:cNvPr id="68" name="Rounded Rectangle 22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23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24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29"/>
          <p:cNvGrpSpPr/>
          <p:nvPr/>
        </p:nvGrpSpPr>
        <p:grpSpPr>
          <a:xfrm>
            <a:off x="5234767" y="2918838"/>
            <a:ext cx="1783828" cy="659718"/>
            <a:chOff x="323850" y="2667000"/>
            <a:chExt cx="1200150" cy="342900"/>
          </a:xfrm>
        </p:grpSpPr>
        <p:sp>
          <p:nvSpPr>
            <p:cNvPr id="72" name="Rounded Rectangle 30"/>
            <p:cNvSpPr/>
            <p:nvPr/>
          </p:nvSpPr>
          <p:spPr>
            <a:xfrm>
              <a:off x="381000" y="2724150"/>
              <a:ext cx="1143000" cy="228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31"/>
            <p:cNvSpPr/>
            <p:nvPr/>
          </p:nvSpPr>
          <p:spPr>
            <a:xfrm>
              <a:off x="32385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32"/>
            <p:cNvSpPr/>
            <p:nvPr/>
          </p:nvSpPr>
          <p:spPr>
            <a:xfrm>
              <a:off x="381000" y="27241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68"/>
          <p:cNvGrpSpPr/>
          <p:nvPr/>
        </p:nvGrpSpPr>
        <p:grpSpPr>
          <a:xfrm>
            <a:off x="6750496" y="2265742"/>
            <a:ext cx="2045662" cy="1526098"/>
            <a:chOff x="7162800" y="2329598"/>
            <a:chExt cx="1265183" cy="793216"/>
          </a:xfrm>
        </p:grpSpPr>
        <p:sp>
          <p:nvSpPr>
            <p:cNvPr id="76" name="Rounded Rectangle 39"/>
            <p:cNvSpPr/>
            <p:nvPr/>
          </p:nvSpPr>
          <p:spPr>
            <a:xfrm>
              <a:off x="7219950" y="2724150"/>
              <a:ext cx="1143000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0"/>
            <p:cNvSpPr/>
            <p:nvPr/>
          </p:nvSpPr>
          <p:spPr>
            <a:xfrm>
              <a:off x="7162800" y="2667000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41"/>
            <p:cNvSpPr/>
            <p:nvPr/>
          </p:nvSpPr>
          <p:spPr>
            <a:xfrm>
              <a:off x="7219950" y="272415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2"/>
            <p:cNvSpPr/>
            <p:nvPr/>
          </p:nvSpPr>
          <p:spPr>
            <a:xfrm rot="2700000">
              <a:off x="7735538" y="2561521"/>
              <a:ext cx="692445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3"/>
            <p:cNvSpPr/>
            <p:nvPr/>
          </p:nvSpPr>
          <p:spPr>
            <a:xfrm rot="18900000" flipV="1">
              <a:off x="7735538" y="2894214"/>
              <a:ext cx="692445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79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2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0"/>
            <a:ext cx="9143999" cy="58772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5400000">
            <a:off x="4067942" y="1809327"/>
            <a:ext cx="1008111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56000"/>
                </a:srgbClr>
              </a:gs>
              <a:gs pos="43000">
                <a:schemeClr val="accent1">
                  <a:alpha val="90000"/>
                  <a:lumMod val="89000"/>
                </a:schemeClr>
              </a:gs>
              <a:gs pos="76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3648" y="249667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5400" b="1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Спасибо за внимание!</a:t>
            </a:r>
            <a:endParaRPr lang="ko-KR" altLang="en-US" sz="5400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72008" y="764704"/>
            <a:ext cx="9144000" cy="6093296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600" dirty="0">
              <a:latin typeface="+mj-lt"/>
              <a:ea typeface="HY견고딕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80000"/>
                  <a:lumMod val="66000"/>
                </a:srgbClr>
              </a:gs>
              <a:gs pos="43000">
                <a:schemeClr val="accent1">
                  <a:alpha val="80000"/>
                  <a:lumMod val="47000"/>
                </a:schemeClr>
              </a:gs>
              <a:gs pos="83000">
                <a:schemeClr val="bg1">
                  <a:alpha val="80000"/>
                  <a:lumMod val="8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145821" y="188640"/>
            <a:ext cx="8746659" cy="57103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Знакосмтво </a:t>
            </a:r>
            <a:r>
              <a:rPr lang="ru-RU" altLang="ko-KR" sz="2400" b="1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 </a:t>
            </a:r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кафедрой </a:t>
            </a:r>
            <a:r>
              <a:rPr lang="en-US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“</a:t>
            </a:r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Росии </a:t>
            </a:r>
            <a:r>
              <a:rPr lang="ru-RU" altLang="ko-KR" sz="2400" b="1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и стран СНГ”</a:t>
            </a:r>
          </a:p>
          <a:p>
            <a:pPr algn="l"/>
            <a:r>
              <a:rPr lang="ru-RU" altLang="ko-KR" sz="24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532" y="903689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HY견고딕" pitchFamily="18" charset="-127"/>
              </a:rPr>
              <a:t>■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HY견고딕" pitchFamily="18" charset="-127"/>
              </a:rPr>
              <a:t>Что такое Региональные исследования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HY견고딕" pitchFamily="18" charset="-127"/>
              </a:rPr>
              <a:t>? 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5" y="1248118"/>
            <a:ext cx="7488832" cy="131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</a:rPr>
              <a:t>Это набор дисциплин, которые изучают  </a:t>
            </a:r>
            <a:r>
              <a:rPr lang="ru-RU" altLang="ko-KR" sz="1400" b="1" dirty="0">
                <a:solidFill>
                  <a:schemeClr val="accent1">
                    <a:lumMod val="50000"/>
                  </a:schemeClr>
                </a:solidFill>
              </a:rPr>
              <a:t>пространственные измерения социальных, экономических, политических 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</a:rPr>
              <a:t>и других явлений конкретного региона или страны. 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70042" y="4437112"/>
            <a:ext cx="815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Теория и практика через систематическое обучение политике, экономике, социальной культуре, дипломатии, безопасности </a:t>
            </a:r>
            <a:endParaRPr lang="en-US" altLang="ko-KR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1187624" y="2635629"/>
            <a:ext cx="6192688" cy="1802996"/>
          </a:xfrm>
          <a:prstGeom prst="downArrow">
            <a:avLst>
              <a:gd name="adj1" fmla="val 50000"/>
              <a:gd name="adj2" fmla="val 77082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  <a:alpha val="73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  <a:alpha val="3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4029" y="3066164"/>
            <a:ext cx="48782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ru-RU" altLang="ko-KR" b="1" dirty="0" smtClean="0">
                <a:solidFill>
                  <a:schemeClr val="accent2">
                    <a:lumMod val="50000"/>
                  </a:schemeClr>
                </a:solidFill>
                <a:latin typeface="맑은 고딕"/>
                <a:ea typeface="맑은 고딕"/>
              </a:rPr>
              <a:t>Университет Иностранных языков Хангук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맑은 고딕"/>
                <a:cs typeface="Calibri Light" panose="020F0302020204030204" pitchFamily="34" charset="0"/>
              </a:rPr>
              <a:t>“</a:t>
            </a:r>
            <a:r>
              <a:rPr lang="ru-RU" altLang="ko-KR" sz="1600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맑은 고딕"/>
                <a:cs typeface="Calibri Light" panose="020F0302020204030204" pitchFamily="34" charset="0"/>
              </a:rPr>
              <a:t>Кафедра Росии и стран СНГ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맑은 고딕"/>
                <a:cs typeface="Calibri Light" panose="020F0302020204030204" pitchFamily="34" charset="0"/>
              </a:rPr>
              <a:t>”</a:t>
            </a:r>
            <a:endParaRPr lang="ko-KR" altLang="en-US" sz="16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96728" y="5473006"/>
            <a:ext cx="3384376" cy="1285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</a:rPr>
              <a:t>Научные исследования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</a:rPr>
              <a:t>теория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ru-RU" altLang="ko-K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02236" y="5451484"/>
            <a:ext cx="4118236" cy="1338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</a:rPr>
              <a:t>практическими и 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</a:rPr>
              <a:t>политико-ориентированные исследования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</a:rPr>
              <a:t>практика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3112" y="5373216"/>
            <a:ext cx="34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accent2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✚</a:t>
            </a:r>
            <a:endParaRPr lang="ko-KR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80000"/>
                  <a:lumMod val="66000"/>
                </a:srgbClr>
              </a:gs>
              <a:gs pos="43000">
                <a:schemeClr val="accent1">
                  <a:alpha val="80000"/>
                  <a:lumMod val="47000"/>
                </a:schemeClr>
              </a:gs>
              <a:gs pos="83000">
                <a:schemeClr val="bg1">
                  <a:alpha val="80000"/>
                  <a:lumMod val="8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145821" y="188640"/>
            <a:ext cx="8458627" cy="57103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sz="24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ru-RU" altLang="ko-KR" sz="2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ru-RU" altLang="ko-KR" sz="2400" b="1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Знакосмтво с кафедрой “Росии </a:t>
            </a:r>
            <a:r>
              <a:rPr lang="ru-RU" altLang="ko-KR" sz="2400" b="1" dirty="0">
                <a:solidFill>
                  <a:schemeClr val="bg1"/>
                </a:solidFill>
                <a:latin typeface="Corbel Light" panose="020B0303020204020204" pitchFamily="34" charset="0"/>
                <a:ea typeface="HY견고딕" pitchFamily="18" charset="-127"/>
              </a:rPr>
              <a:t>и стран СНГ”</a:t>
            </a:r>
            <a:r>
              <a:rPr lang="en-US" altLang="ko-KR" sz="1600" b="1" dirty="0" smtClean="0">
                <a:solidFill>
                  <a:schemeClr val="bg1"/>
                </a:solidFill>
                <a:latin typeface="Corbel Light" panose="020B0303020204020204" pitchFamily="34" charset="0"/>
                <a:ea typeface="HY견고딕" pitchFamily="18" charset="-127"/>
              </a:rPr>
              <a:t>”</a:t>
            </a:r>
            <a:endParaRPr lang="en-US" sz="1600" b="1" dirty="0">
              <a:solidFill>
                <a:schemeClr val="bg1"/>
              </a:solidFill>
              <a:latin typeface="Corbel Light" panose="020B0303020204020204" pitchFamily="34" charset="0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989" y="149528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  <a:latin typeface="맑은 고딕"/>
                <a:ea typeface="맑은 고딕"/>
              </a:rPr>
              <a:t>Ⅰ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038" y="274085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  <a:latin typeface="맑은 고딕"/>
                <a:ea typeface="맑은 고딕"/>
              </a:rPr>
              <a:t>Ⅱ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9042" y="406648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4">
                    <a:lumMod val="50000"/>
                  </a:schemeClr>
                </a:solidFill>
                <a:latin typeface="맑은 고딕"/>
                <a:ea typeface="맑은 고딕"/>
              </a:rPr>
              <a:t>Ⅲ</a:t>
            </a:r>
            <a:endParaRPr lang="ko-KR" alt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421010" y="1140897"/>
            <a:ext cx="864096" cy="1085666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sp>
        <p:nvSpPr>
          <p:cNvPr id="57" name="오각형 56"/>
          <p:cNvSpPr/>
          <p:nvPr/>
        </p:nvSpPr>
        <p:spPr>
          <a:xfrm>
            <a:off x="476371" y="2415342"/>
            <a:ext cx="864096" cy="1085666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sp>
        <p:nvSpPr>
          <p:cNvPr id="59" name="오각형 58"/>
          <p:cNvSpPr/>
          <p:nvPr/>
        </p:nvSpPr>
        <p:spPr>
          <a:xfrm>
            <a:off x="539552" y="3717032"/>
            <a:ext cx="864096" cy="965589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grpSp>
        <p:nvGrpSpPr>
          <p:cNvPr id="60" name="Group 31"/>
          <p:cNvGrpSpPr/>
          <p:nvPr/>
        </p:nvGrpSpPr>
        <p:grpSpPr>
          <a:xfrm rot="16200000">
            <a:off x="4608327" y="-855799"/>
            <a:ext cx="1080120" cy="7633494"/>
            <a:chOff x="381000" y="1428750"/>
            <a:chExt cx="1219200" cy="2819400"/>
          </a:xfrm>
          <a:gradFill>
            <a:gsLst>
              <a:gs pos="0">
                <a:schemeClr val="tx2">
                  <a:lumMod val="25000"/>
                  <a:lumOff val="75000"/>
                  <a:tint val="66000"/>
                  <a:satMod val="160000"/>
                  <a:alpha val="3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1" name="Pentagon 34"/>
            <p:cNvSpPr/>
            <p:nvPr/>
          </p:nvSpPr>
          <p:spPr>
            <a:xfrm rot="5400000">
              <a:off x="-419100" y="2228850"/>
              <a:ext cx="2819400" cy="1219200"/>
            </a:xfrm>
            <a:prstGeom prst="homePlate">
              <a:avLst>
                <a:gd name="adj" fmla="val 31390"/>
              </a:avLst>
            </a:prstGeom>
            <a:gradFill flip="none" rotWithShape="1">
              <a:gsLst>
                <a:gs pos="2000">
                  <a:schemeClr val="tx2">
                    <a:lumMod val="25000"/>
                    <a:lumOff val="75000"/>
                    <a:tint val="66000"/>
                    <a:satMod val="160000"/>
                    <a:alpha val="30000"/>
                  </a:schemeClr>
                </a:gs>
                <a:gs pos="1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accent5">
                    <a:lumMod val="36000"/>
                    <a:alpha val="9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hevron 35"/>
            <p:cNvSpPr/>
            <p:nvPr/>
          </p:nvSpPr>
          <p:spPr>
            <a:xfrm rot="5400000">
              <a:off x="127000" y="2495549"/>
              <a:ext cx="1727199" cy="1219200"/>
            </a:xfrm>
            <a:prstGeom prst="chevron">
              <a:avLst>
                <a:gd name="adj" fmla="val 305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15"/>
          <p:cNvSpPr/>
          <p:nvPr/>
        </p:nvSpPr>
        <p:spPr>
          <a:xfrm>
            <a:off x="3923928" y="2591616"/>
            <a:ext cx="4104456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Эксперты по Евразии включая Россию, Центральную Азиюи Восточную Европу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98920" y="2560924"/>
            <a:ext cx="2475727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+mj-lt"/>
              </a:rPr>
              <a:t>Эксепрт по Евразии</a:t>
            </a:r>
            <a:endParaRPr lang="ru-RU" altLang="ko-KR" b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ru-RU" altLang="ko-KR" b="1" dirty="0" smtClean="0">
                <a:solidFill>
                  <a:srgbClr val="FFFF00"/>
                </a:solidFill>
                <a:latin typeface="+mj-lt"/>
              </a:rPr>
              <a:t>Видение </a:t>
            </a:r>
            <a:r>
              <a:rPr lang="ru-RU" altLang="ko-KR" b="1" dirty="0">
                <a:solidFill>
                  <a:srgbClr val="FFFF00"/>
                </a:solidFill>
                <a:latin typeface="+mj-lt"/>
              </a:rPr>
              <a:t>и карьера</a:t>
            </a:r>
            <a:endParaRPr lang="en-US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65" name="Group 13"/>
          <p:cNvGrpSpPr/>
          <p:nvPr/>
        </p:nvGrpSpPr>
        <p:grpSpPr>
          <a:xfrm rot="16200000">
            <a:off x="4677565" y="452251"/>
            <a:ext cx="1085665" cy="7633499"/>
            <a:chOff x="380997" y="1428751"/>
            <a:chExt cx="1144413" cy="2819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6" name="Pentagon 16"/>
            <p:cNvSpPr/>
            <p:nvPr/>
          </p:nvSpPr>
          <p:spPr>
            <a:xfrm rot="5400000">
              <a:off x="-456495" y="2266245"/>
              <a:ext cx="2819400" cy="1144411"/>
            </a:xfrm>
            <a:prstGeom prst="homePlate">
              <a:avLst>
                <a:gd name="adj" fmla="val 28484"/>
              </a:avLst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38000">
                  <a:schemeClr val="accent4">
                    <a:alpha val="46000"/>
                    <a:lumMod val="68000"/>
                    <a:lumOff val="32000"/>
                  </a:schemeClr>
                </a:gs>
                <a:gs pos="79000">
                  <a:schemeClr val="accent4">
                    <a:lumMod val="50000"/>
                    <a:alpha val="7200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Chevron 17"/>
            <p:cNvSpPr/>
            <p:nvPr/>
          </p:nvSpPr>
          <p:spPr>
            <a:xfrm rot="5400000">
              <a:off x="56122" y="2522554"/>
              <a:ext cx="1794164" cy="1144413"/>
            </a:xfrm>
            <a:prstGeom prst="chevron">
              <a:avLst>
                <a:gd name="adj" fmla="val 27582"/>
              </a:avLst>
            </a:prstGeom>
            <a:gradFill flip="none" rotWithShape="1">
              <a:gsLst>
                <a:gs pos="0">
                  <a:srgbClr val="262626">
                    <a:lumMod val="25000"/>
                    <a:lumOff val="75000"/>
                    <a:tint val="66000"/>
                    <a:satMod val="160000"/>
                  </a:srgbClr>
                </a:gs>
                <a:gs pos="50000">
                  <a:srgbClr val="262626">
                    <a:lumMod val="25000"/>
                    <a:lumOff val="75000"/>
                    <a:tint val="44500"/>
                    <a:satMod val="160000"/>
                  </a:srgbClr>
                </a:gs>
                <a:gs pos="100000">
                  <a:srgbClr val="262626">
                    <a:lumMod val="25000"/>
                    <a:lumOff val="75000"/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15"/>
          <p:cNvSpPr/>
          <p:nvPr/>
        </p:nvSpPr>
        <p:spPr>
          <a:xfrm>
            <a:off x="3673681" y="3737177"/>
            <a:ext cx="5291453" cy="10618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</a:rPr>
              <a:t>Стипендии по успеваемости, мотивационные стипендии для новых студентов, стипендии за занятость на кафедре и в работе студенческого комитета 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67644" y="3753640"/>
            <a:ext cx="2338190" cy="86979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chemeClr val="bg1"/>
                </a:solidFill>
              </a:rPr>
              <a:t>Виды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endParaRPr lang="ru-RU" altLang="ko-KR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rgbClr val="FFFF00"/>
                </a:solidFill>
              </a:rPr>
              <a:t>стипендии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70" name="Group 13"/>
          <p:cNvGrpSpPr/>
          <p:nvPr/>
        </p:nvGrpSpPr>
        <p:grpSpPr>
          <a:xfrm rot="16200000">
            <a:off x="4518007" y="-2147909"/>
            <a:ext cx="1101821" cy="7647129"/>
            <a:chOff x="380997" y="1428750"/>
            <a:chExt cx="1219203" cy="2819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71" name="Pentagon 16"/>
            <p:cNvSpPr/>
            <p:nvPr/>
          </p:nvSpPr>
          <p:spPr>
            <a:xfrm rot="5400000">
              <a:off x="-419100" y="2228850"/>
              <a:ext cx="2819400" cy="1219200"/>
            </a:xfrm>
            <a:prstGeom prst="homePlate">
              <a:avLst>
                <a:gd name="adj" fmla="val 24922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38000">
                  <a:schemeClr val="accent2">
                    <a:alpha val="68000"/>
                    <a:lumMod val="70000"/>
                    <a:lumOff val="30000"/>
                  </a:schemeClr>
                </a:gs>
                <a:gs pos="79000">
                  <a:srgbClr val="C00000">
                    <a:lumMod val="81000"/>
                    <a:alpha val="7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hevron 17"/>
            <p:cNvSpPr/>
            <p:nvPr/>
          </p:nvSpPr>
          <p:spPr>
            <a:xfrm rot="5400000">
              <a:off x="128537" y="2522943"/>
              <a:ext cx="1724120" cy="1219200"/>
            </a:xfrm>
            <a:prstGeom prst="chevron">
              <a:avLst>
                <a:gd name="adj" fmla="val 26898"/>
              </a:avLst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  <a:alpha val="3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21"/>
          <p:cNvSpPr/>
          <p:nvPr/>
        </p:nvSpPr>
        <p:spPr>
          <a:xfrm>
            <a:off x="3818232" y="1100510"/>
            <a:ext cx="4347260" cy="10618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Т-образное развитие талантов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 </a:t>
            </a:r>
            <a:r>
              <a:rPr lang="ru-RU" altLang="ko-K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помощью политических, экономических, социальных и культурных классов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65928" y="1004507"/>
            <a:ext cx="2544497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chemeClr val="bg1"/>
                </a:solidFill>
              </a:rPr>
              <a:t>Теория </a:t>
            </a:r>
            <a:r>
              <a:rPr lang="ru-RU" altLang="ko-KR" b="1" dirty="0">
                <a:solidFill>
                  <a:schemeClr val="bg1"/>
                </a:solidFill>
              </a:rPr>
              <a:t>и </a:t>
            </a:r>
            <a:r>
              <a:rPr lang="ru-RU" altLang="ko-KR" b="1" dirty="0" smtClean="0">
                <a:solidFill>
                  <a:schemeClr val="bg1"/>
                </a:solidFill>
              </a:rPr>
              <a:t>практика</a:t>
            </a:r>
          </a:p>
          <a:p>
            <a:pPr algn="ctr">
              <a:lnSpc>
                <a:spcPct val="150000"/>
              </a:lnSpc>
            </a:pPr>
            <a:r>
              <a:rPr lang="ru-RU" altLang="ko-KR" b="1" dirty="0" smtClean="0">
                <a:solidFill>
                  <a:srgbClr val="FFFF00"/>
                </a:solidFill>
              </a:rPr>
              <a:t>Учебный </a:t>
            </a:r>
            <a:r>
              <a:rPr lang="ru-RU" altLang="ko-KR" b="1" dirty="0">
                <a:solidFill>
                  <a:srgbClr val="FFFF00"/>
                </a:solidFill>
              </a:rPr>
              <a:t>план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042" y="547716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Ⅳ</a:t>
            </a:r>
            <a:endParaRPr lang="ko-KR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오각형 34"/>
          <p:cNvSpPr/>
          <p:nvPr/>
        </p:nvSpPr>
        <p:spPr>
          <a:xfrm>
            <a:off x="539552" y="4924145"/>
            <a:ext cx="864096" cy="1385172"/>
          </a:xfrm>
          <a:prstGeom prst="homePlate">
            <a:avLst>
              <a:gd name="adj" fmla="val 24647"/>
            </a:avLst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grpSp>
        <p:nvGrpSpPr>
          <p:cNvPr id="36" name="Group 13"/>
          <p:cNvGrpSpPr/>
          <p:nvPr/>
        </p:nvGrpSpPr>
        <p:grpSpPr>
          <a:xfrm rot="16200000">
            <a:off x="4464316" y="1808494"/>
            <a:ext cx="1368152" cy="7633499"/>
            <a:chOff x="380997" y="1428751"/>
            <a:chExt cx="1144413" cy="2819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7" name="Pentagon 16"/>
            <p:cNvSpPr/>
            <p:nvPr/>
          </p:nvSpPr>
          <p:spPr>
            <a:xfrm rot="5400000">
              <a:off x="-456495" y="2266245"/>
              <a:ext cx="2819400" cy="1144411"/>
            </a:xfrm>
            <a:prstGeom prst="homePlate">
              <a:avLst>
                <a:gd name="adj" fmla="val 28484"/>
              </a:avLst>
            </a:prstGeom>
            <a:gradFill>
              <a:gsLst>
                <a:gs pos="0">
                  <a:srgbClr val="FF6600">
                    <a:lumMod val="81000"/>
                  </a:srgbClr>
                </a:gs>
                <a:gs pos="38000">
                  <a:schemeClr val="accent6">
                    <a:alpha val="44000"/>
                    <a:lumMod val="5000"/>
                    <a:lumOff val="95000"/>
                  </a:schemeClr>
                </a:gs>
                <a:gs pos="79000">
                  <a:srgbClr val="FF9933">
                    <a:lumMod val="99000"/>
                    <a:alpha val="7300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Chevron 17"/>
            <p:cNvSpPr/>
            <p:nvPr/>
          </p:nvSpPr>
          <p:spPr>
            <a:xfrm rot="5400000">
              <a:off x="56122" y="2522554"/>
              <a:ext cx="1794164" cy="1144413"/>
            </a:xfrm>
            <a:prstGeom prst="chevron">
              <a:avLst>
                <a:gd name="adj" fmla="val 27582"/>
              </a:avLst>
            </a:prstGeom>
            <a:gradFill flip="none" rotWithShape="1">
              <a:gsLst>
                <a:gs pos="0">
                  <a:srgbClr val="262626">
                    <a:lumMod val="25000"/>
                    <a:lumOff val="75000"/>
                    <a:tint val="66000"/>
                    <a:satMod val="160000"/>
                  </a:srgbClr>
                </a:gs>
                <a:gs pos="50000">
                  <a:srgbClr val="262626">
                    <a:lumMod val="25000"/>
                    <a:lumOff val="75000"/>
                    <a:tint val="44500"/>
                    <a:satMod val="160000"/>
                  </a:srgbClr>
                </a:gs>
                <a:gs pos="100000">
                  <a:srgbClr val="262626">
                    <a:lumMod val="25000"/>
                    <a:lumOff val="75000"/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1639" y="5016767"/>
            <a:ext cx="2272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</a:rPr>
              <a:t>Интегрированная система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endParaRPr lang="ru-RU" altLang="ko-KR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ko-KR" b="1" dirty="0" smtClean="0">
                <a:solidFill>
                  <a:srgbClr val="FFFF00"/>
                </a:solidFill>
              </a:rPr>
              <a:t>Подготовка кадров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2" name="Rectangle 10"/>
          <p:cNvSpPr/>
          <p:nvPr/>
        </p:nvSpPr>
        <p:spPr>
          <a:xfrm>
            <a:off x="3624246" y="4974111"/>
            <a:ext cx="47189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Кафедра 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Росии и стран СНГ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”,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Высшая школа устного и письменного перевода, Кафедра 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Русскии язык и литература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”,  </a:t>
            </a:r>
            <a:r>
              <a:rPr lang="ru-RU" altLang="ko-KR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Институт Российских исследовании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79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4" grpId="0"/>
      <p:bldP spid="6" grpId="0" animBg="1"/>
      <p:bldP spid="57" grpId="0" animBg="1"/>
      <p:bldP spid="59" grpId="0" animBg="1"/>
      <p:bldP spid="63" grpId="0"/>
      <p:bldP spid="64" grpId="0"/>
      <p:bldP spid="68" grpId="0"/>
      <p:bldP spid="69" grpId="0"/>
      <p:bldP spid="73" grpId="0"/>
      <p:bldP spid="74" grpId="0"/>
      <p:bldP spid="34" grpId="0"/>
      <p:bldP spid="35" grpId="0" animBg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793579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6732240" y="100188"/>
            <a:ext cx="2406139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ko-KR" sz="1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맑은 고딕"/>
                <a:cs typeface="Calibri Light" panose="020F0302020204030204" pitchFamily="34" charset="0"/>
              </a:rPr>
              <a:t>Дисциплины</a:t>
            </a:r>
          </a:p>
          <a:p>
            <a:pPr algn="r"/>
            <a:r>
              <a:rPr lang="ru-RU" altLang="ko-KR" sz="1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맑은 고딕"/>
                <a:cs typeface="Calibri Light" panose="020F0302020204030204" pitchFamily="34" charset="0"/>
              </a:rPr>
              <a:t> </a:t>
            </a:r>
            <a:endParaRPr lang="en-US" sz="1400" b="1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27" name="Title 5"/>
          <p:cNvSpPr txBox="1">
            <a:spLocks/>
          </p:cNvSpPr>
          <p:nvPr/>
        </p:nvSpPr>
        <p:spPr>
          <a:xfrm>
            <a:off x="107504" y="100188"/>
            <a:ext cx="9036496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24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4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ru-RU" altLang="ko-KR" sz="2400" b="1" dirty="0" smtClean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Подготовка </a:t>
            </a:r>
            <a:r>
              <a:rPr lang="ru-RU" altLang="ko-KR" sz="2400" b="1" dirty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специалистов по регионам </a:t>
            </a:r>
            <a:r>
              <a:rPr lang="ru-RU" altLang="ko-KR" sz="2400" b="1" dirty="0" smtClean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России и СНГ </a:t>
            </a:r>
          </a:p>
          <a:p>
            <a:pPr algn="l"/>
            <a:r>
              <a:rPr lang="ru-RU" altLang="ko-KR" sz="2400" b="1" dirty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 </a:t>
            </a:r>
            <a:r>
              <a:rPr lang="ru-RU" altLang="ko-KR" sz="2400" b="1" dirty="0" smtClean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      учебный план</a:t>
            </a:r>
            <a:r>
              <a:rPr lang="en-US" altLang="ko-KR" sz="2400" b="1" dirty="0" smtClean="0">
                <a:solidFill>
                  <a:schemeClr val="bg1"/>
                </a:solidFill>
                <a:latin typeface="Corbel Light" panose="020B0303020204020204" pitchFamily="34" charset="0"/>
                <a:ea typeface="HY견고딕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Corbel Light" panose="020B0303020204020204" pitchFamily="34" charset="0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1" y="804484"/>
            <a:ext cx="9144000" cy="60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793579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1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6732240" y="100188"/>
            <a:ext cx="2406139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ko-KR" sz="1400" b="1" dirty="0">
                <a:solidFill>
                  <a:schemeClr val="bg1"/>
                </a:solidFill>
                <a:latin typeface="Candara Light" panose="020E0502030303020204" pitchFamily="34" charset="0"/>
                <a:ea typeface="맑은 고딕"/>
              </a:rPr>
              <a:t>Дисциплины </a:t>
            </a:r>
            <a:endParaRPr lang="ru-RU" altLang="ko-KR" sz="1400" b="1" dirty="0" smtClean="0">
              <a:solidFill>
                <a:schemeClr val="bg1"/>
              </a:solidFill>
              <a:latin typeface="Candara Light" panose="020E0502030303020204" pitchFamily="34" charset="0"/>
              <a:ea typeface="맑은 고딕"/>
            </a:endParaRPr>
          </a:p>
          <a:p>
            <a:pPr algn="r"/>
            <a:r>
              <a:rPr lang="ru-RU" altLang="ko-KR" sz="1400" b="1" dirty="0" smtClean="0">
                <a:solidFill>
                  <a:schemeClr val="bg1"/>
                </a:solidFill>
                <a:latin typeface="Candara Light" panose="020E0502030303020204" pitchFamily="34" charset="0"/>
                <a:ea typeface="맑은 고딕"/>
              </a:rPr>
              <a:t> </a:t>
            </a:r>
            <a:endParaRPr lang="ru-RU" altLang="ko-KR" sz="1400" b="1" dirty="0">
              <a:solidFill>
                <a:schemeClr val="bg1"/>
              </a:solidFill>
              <a:latin typeface="Candara Light" panose="020E0502030303020204" pitchFamily="34" charset="0"/>
              <a:ea typeface="맑은 고딕"/>
            </a:endParaRPr>
          </a:p>
        </p:txBody>
      </p:sp>
      <p:sp>
        <p:nvSpPr>
          <p:cNvPr id="27" name="Title 5"/>
          <p:cNvSpPr txBox="1">
            <a:spLocks/>
          </p:cNvSpPr>
          <p:nvPr/>
        </p:nvSpPr>
        <p:spPr>
          <a:xfrm>
            <a:off x="107504" y="100188"/>
            <a:ext cx="8712968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anose="02030600000101010101" pitchFamily="18" charset="-127"/>
                <a:cs typeface="Calibri Light" panose="020F0302020204030204" pitchFamily="34" charset="0"/>
              </a:rPr>
              <a:t>Подготовка </a:t>
            </a:r>
            <a:r>
              <a:rPr lang="ru-RU" altLang="ko-KR" sz="2400" b="1" dirty="0">
                <a:solidFill>
                  <a:schemeClr val="bg1"/>
                </a:solidFill>
                <a:latin typeface="Calibri Light" panose="020F0302020204030204" pitchFamily="34" charset="0"/>
                <a:ea typeface="HY견고딕" panose="02030600000101010101" pitchFamily="18" charset="-127"/>
                <a:cs typeface="Calibri Light" panose="020F0302020204030204" pitchFamily="34" charset="0"/>
              </a:rPr>
              <a:t>специалистов по регионам </a:t>
            </a:r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anose="02030600000101010101" pitchFamily="18" charset="-127"/>
                <a:cs typeface="Calibri Light" panose="020F0302020204030204" pitchFamily="34" charset="0"/>
              </a:rPr>
              <a:t>России и СНГ </a:t>
            </a:r>
            <a:endParaRPr lang="ru-RU" altLang="ko-KR" sz="2400" b="1" dirty="0">
              <a:solidFill>
                <a:schemeClr val="bg1"/>
              </a:solidFill>
              <a:latin typeface="Calibri Light" panose="020F0302020204030204" pitchFamily="34" charset="0"/>
              <a:ea typeface="HY견고딕" panose="02030600000101010101" pitchFamily="18" charset="-127"/>
              <a:cs typeface="Calibri Light" panose="020F0302020204030204" pitchFamily="34" charset="0"/>
            </a:endParaRPr>
          </a:p>
          <a:p>
            <a:pPr algn="l"/>
            <a:r>
              <a:rPr lang="ru-RU" altLang="ko-KR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anose="02030600000101010101" pitchFamily="18" charset="-127"/>
                <a:cs typeface="Calibri Light" panose="020F0302020204030204" pitchFamily="34" charset="0"/>
              </a:rPr>
              <a:t>      учебный план</a:t>
            </a:r>
            <a:endParaRPr 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8" y="909189"/>
            <a:ext cx="9030875" cy="56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-1"/>
            <a:ext cx="9143999" cy="105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" y="822455"/>
            <a:ext cx="9144000" cy="6093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물결 21"/>
          <p:cNvSpPr/>
          <p:nvPr/>
        </p:nvSpPr>
        <p:spPr>
          <a:xfrm>
            <a:off x="7380822" y="44624"/>
            <a:ext cx="165567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485A3-180F-47C8-96A3-915A0F7B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64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29C6481-3291-4BA1-A9D3-96E03987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86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8F01EB7-E942-410C-8342-CBDA3078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608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BC5266-DC15-4A75-842C-44711AE80FFF}"/>
              </a:ext>
            </a:extLst>
          </p:cNvPr>
          <p:cNvSpPr txBox="1"/>
          <p:nvPr/>
        </p:nvSpPr>
        <p:spPr>
          <a:xfrm>
            <a:off x="107504" y="49367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2021-1 </a:t>
            </a:r>
            <a:r>
              <a:rPr lang="ru-RU" altLang="ko-KR" sz="2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статус студентов</a:t>
            </a:r>
            <a:endParaRPr lang="ko-KR" altLang="en-US" sz="2800" b="1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873471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56" y="2209897"/>
            <a:ext cx="22479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50" y="1530221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60" y="6073138"/>
            <a:ext cx="1666271" cy="45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61" y="2864892"/>
            <a:ext cx="1224136" cy="7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83" y="3776222"/>
            <a:ext cx="32861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78" y="4806280"/>
            <a:ext cx="1943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31" y="5877272"/>
            <a:ext cx="2319899" cy="7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59" y="2929929"/>
            <a:ext cx="1238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0" y="6093296"/>
            <a:ext cx="1783999" cy="5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4" y="1517651"/>
            <a:ext cx="30194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4" y="2209897"/>
            <a:ext cx="2457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98" y="2109885"/>
            <a:ext cx="12477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760779"/>
            <a:ext cx="19145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71329"/>
            <a:ext cx="15716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97" y="4756688"/>
            <a:ext cx="20097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6" y="3028190"/>
            <a:ext cx="3162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2" y="3671329"/>
            <a:ext cx="3600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5" y="4418550"/>
            <a:ext cx="3495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71" y="5026496"/>
            <a:ext cx="1657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98" y="1528816"/>
            <a:ext cx="1704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98" y="5283671"/>
            <a:ext cx="2619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직선 연결선 33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>
            <a:off x="7577984" y="44624"/>
            <a:ext cx="156601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79512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5. </a:t>
            </a:r>
            <a:r>
              <a:rPr lang="ru-RU" altLang="ko-K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Возможность трудоустройства</a:t>
            </a:r>
            <a:endParaRPr lang="ko-KR" altLang="en-US" sz="2800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Специалист по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Евразии</a:t>
            </a:r>
            <a:endParaRPr lang="en-US" sz="1800" b="1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04" y="836712"/>
            <a:ext cx="6321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■ 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국제지역대학원 러시아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CIS</a:t>
            </a: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학과 졸업생 취업 현황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7504" y="1268759"/>
            <a:ext cx="8851800" cy="5412743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1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 rot="5400000">
            <a:off x="4208610" y="-4208608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>
            <a:off x="7236296" y="0"/>
            <a:ext cx="1938872" cy="737320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Специалст по</a:t>
            </a:r>
            <a:endParaRPr lang="ru-RU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Евразии</a:t>
            </a:r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6978139" y="100188"/>
            <a:ext cx="2160240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788998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■</a:t>
            </a:r>
            <a:r>
              <a:rPr lang="ru-RU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</a:t>
            </a:r>
            <a:r>
              <a:rPr lang="ru-RU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татус занятости выпускников кафедры 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“</a:t>
            </a:r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России и стрн СНГ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”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D5E1B-38B1-4EAE-8589-49EBD69A4FA5}"/>
              </a:ext>
            </a:extLst>
          </p:cNvPr>
          <p:cNvSpPr txBox="1"/>
          <p:nvPr/>
        </p:nvSpPr>
        <p:spPr>
          <a:xfrm>
            <a:off x="179512" y="11663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5. </a:t>
            </a:r>
            <a:r>
              <a:rPr lang="ru-RU" altLang="ko-K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Статус выпускников</a:t>
            </a:r>
            <a:endParaRPr lang="ko-KR" altLang="en-US" sz="2800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7552"/>
            <a:ext cx="7128792" cy="54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-4" y="764704"/>
            <a:ext cx="9144006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/>
          <p:cNvCxnSpPr/>
          <p:nvPr/>
        </p:nvCxnSpPr>
        <p:spPr>
          <a:xfrm>
            <a:off x="0" y="764704"/>
            <a:ext cx="9144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 rot="5400000">
            <a:off x="4180620" y="-4208607"/>
            <a:ext cx="726786" cy="914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7000"/>
                </a:schemeClr>
              </a:gs>
              <a:gs pos="84000">
                <a:srgbClr val="8AA3C2"/>
              </a:gs>
              <a:gs pos="56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물결 35"/>
          <p:cNvSpPr/>
          <p:nvPr/>
        </p:nvSpPr>
        <p:spPr>
          <a:xfrm>
            <a:off x="7577984" y="44624"/>
            <a:ext cx="1566014" cy="682162"/>
          </a:xfrm>
          <a:prstGeom prst="wave">
            <a:avLst>
              <a:gd name="adj1" fmla="val 11534"/>
              <a:gd name="adj2" fmla="val 6069"/>
            </a:avLst>
          </a:prstGeom>
          <a:gradFill flip="none" rotWithShape="1">
            <a:gsLst>
              <a:gs pos="0">
                <a:srgbClr val="C00000">
                  <a:alpha val="67000"/>
                  <a:lumMod val="60000"/>
                  <a:lumOff val="40000"/>
                </a:srgbClr>
              </a:gs>
              <a:gs pos="41000">
                <a:schemeClr val="tx2">
                  <a:alpha val="76000"/>
                  <a:lumMod val="78000"/>
                </a:schemeClr>
              </a:gs>
              <a:gs pos="100000">
                <a:schemeClr val="bg1">
                  <a:lumMod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7524327" y="100188"/>
            <a:ext cx="1614051" cy="5710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ko-KR" sz="1800" b="1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Специалист по</a:t>
            </a:r>
          </a:p>
          <a:p>
            <a:r>
              <a:rPr lang="ru-RU" altLang="ko-KR" sz="1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Евразии</a:t>
            </a:r>
            <a:endParaRPr lang="ru-RU" altLang="ko-KR" sz="1800" b="1" dirty="0">
              <a:solidFill>
                <a:schemeClr val="bg1"/>
              </a:solidFill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04" y="836712"/>
            <a:ext cx="687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■</a:t>
            </a:r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</a:t>
            </a:r>
            <a:r>
              <a:rPr lang="ru-RU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татус </a:t>
            </a:r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занятости </a:t>
            </a:r>
            <a:r>
              <a:rPr lang="ru-RU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выпускников кафедры </a:t>
            </a:r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“России и стрн СНГ</a:t>
            </a:r>
            <a:r>
              <a:rPr lang="ru-RU" altLang="ko-KR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”  </a:t>
            </a:r>
            <a:endParaRPr lang="ru-RU" altLang="ko-KR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  <a:p>
            <a:endParaRPr lang="ko-KR" altLang="en-US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HY견고딕" pitchFamily="18" charset="-127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D5E1B-38B1-4EAE-8589-49EBD69A4FA5}"/>
              </a:ext>
            </a:extLst>
          </p:cNvPr>
          <p:cNvSpPr txBox="1"/>
          <p:nvPr/>
        </p:nvSpPr>
        <p:spPr>
          <a:xfrm>
            <a:off x="189004" y="148220"/>
            <a:ext cx="4166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sz="2800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. </a:t>
            </a:r>
            <a:r>
              <a:rPr lang="ru-RU" altLang="ko-KR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Статус </a:t>
            </a:r>
            <a:r>
              <a:rPr lang="ru-RU" altLang="ko-KR" sz="2800" dirty="0">
                <a:solidFill>
                  <a:schemeClr val="bg1"/>
                </a:solidFill>
                <a:latin typeface="Calibri Light" panose="020F0302020204030204" pitchFamily="34" charset="0"/>
                <a:ea typeface="HY견고딕" pitchFamily="18" charset="-127"/>
                <a:cs typeface="Calibri Light" panose="020F0302020204030204" pitchFamily="34" charset="0"/>
              </a:rPr>
              <a:t>выпускников</a:t>
            </a:r>
          </a:p>
          <a:p>
            <a:endParaRPr lang="ko-KR" altLang="en-US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67171"/>
            <a:ext cx="6984775" cy="52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506</Words>
  <Application>Microsoft Office PowerPoint</Application>
  <PresentationFormat>화면 슬라이드 쇼(4:3)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Arial Unicode MS</vt:lpstr>
      <vt:lpstr>HY견고딕</vt:lpstr>
      <vt:lpstr>맑은 고딕</vt:lpstr>
      <vt:lpstr>Arial</vt:lpstr>
      <vt:lpstr>Calibri</vt:lpstr>
      <vt:lpstr>Calibri Light</vt:lpstr>
      <vt:lpstr>Candara Light</vt:lpstr>
      <vt:lpstr>Corbel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Пользователь</cp:lastModifiedBy>
  <cp:revision>205</cp:revision>
  <dcterms:created xsi:type="dcterms:W3CDTF">2018-09-07T06:40:34Z</dcterms:created>
  <dcterms:modified xsi:type="dcterms:W3CDTF">2021-11-02T10:52:33Z</dcterms:modified>
</cp:coreProperties>
</file>